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8"/>
  </p:notesMasterIdLst>
  <p:sldIdLst>
    <p:sldId id="256" r:id="rId2"/>
    <p:sldId id="283" r:id="rId3"/>
    <p:sldId id="294" r:id="rId4"/>
    <p:sldId id="284" r:id="rId5"/>
    <p:sldId id="290" r:id="rId6"/>
    <p:sldId id="278" r:id="rId7"/>
    <p:sldId id="285" r:id="rId8"/>
    <p:sldId id="297" r:id="rId9"/>
    <p:sldId id="298" r:id="rId10"/>
    <p:sldId id="287" r:id="rId11"/>
    <p:sldId id="288" r:id="rId12"/>
    <p:sldId id="296" r:id="rId13"/>
    <p:sldId id="279" r:id="rId14"/>
    <p:sldId id="295" r:id="rId15"/>
    <p:sldId id="289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eille Verhoef - Roose" initials="MV-R" lastIdx="1" clrIdx="0">
    <p:extLst>
      <p:ext uri="{19B8F6BF-5375-455C-9EA6-DF929625EA0E}">
        <p15:presenceInfo xmlns:p15="http://schemas.microsoft.com/office/powerpoint/2012/main" userId="S-1-12-1-2595212035-1341922176-793619859-1358571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890" autoAdjust="0"/>
  </p:normalViewPr>
  <p:slideViewPr>
    <p:cSldViewPr snapToGrid="0">
      <p:cViewPr varScale="1">
        <p:scale>
          <a:sx n="72" d="100"/>
          <a:sy n="72" d="100"/>
        </p:scale>
        <p:origin x="34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8-14T22:32:50.666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0792B6-F880-435F-850E-7768A5C28FFB}" type="datetimeFigureOut">
              <a:rPr lang="nl-NL" smtClean="0"/>
              <a:t>17-11-2021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C5B17-A03B-448C-A9CE-6AFDDD5B51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826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2DD2104-1557-41D5-9858-70FCBD926FFC}" type="slidenum">
              <a:rPr lang="nl-NL" altLang="nl-NL"/>
              <a:pPr/>
              <a:t>16</a:t>
            </a:fld>
            <a:endParaRPr lang="nl-NL" altLang="nl-NL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nl-NL" altLang="nl-NL" dirty="0"/>
              <a:t>1 a)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kortademig, onregelmatige AH, pijn. Lage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RR.</a:t>
            </a:r>
            <a:b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b)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 je de patiënt met het </a:t>
            </a:r>
            <a: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 naar beneden 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(Trendelenburg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houding). Laat de patiënt op zijn hand blazen (drukverhoging). Waarschuw een arts. Stop de infusie. Klem CVK af.</a:t>
            </a:r>
          </a:p>
          <a:p>
            <a:r>
              <a:rPr lang="nl-NL" altLang="nl-NL" dirty="0"/>
              <a:t>2 steriel</a:t>
            </a:r>
            <a:r>
              <a:rPr lang="nl-NL" altLang="nl-NL" baseline="0" dirty="0"/>
              <a:t> werken</a:t>
            </a:r>
            <a:endParaRPr lang="nl-NL" altLang="nl-NL" dirty="0"/>
          </a:p>
          <a:p>
            <a:r>
              <a:rPr lang="nl-NL" altLang="nl-NL" dirty="0"/>
              <a:t>3 controle op knikken, verstopt zitten,</a:t>
            </a:r>
            <a:r>
              <a:rPr lang="nl-NL" altLang="nl-NL" baseline="0" dirty="0"/>
              <a:t> zwelling, klachten van de </a:t>
            </a:r>
            <a:r>
              <a:rPr lang="nl-NL" altLang="nl-NL" baseline="0" dirty="0" err="1"/>
              <a:t>client</a:t>
            </a:r>
            <a:r>
              <a:rPr lang="nl-NL" altLang="nl-NL" baseline="0" dirty="0"/>
              <a:t>, staan de klemmetjes open??</a:t>
            </a:r>
            <a:endParaRPr lang="nl-NL" altLang="nl-NL" dirty="0"/>
          </a:p>
          <a:p>
            <a:r>
              <a:rPr lang="nl-NL" altLang="nl-NL" dirty="0"/>
              <a:t>4 goed fixeren en de </a:t>
            </a:r>
            <a:r>
              <a:rPr lang="nl-NL" altLang="nl-NL" dirty="0" err="1"/>
              <a:t>dd</a:t>
            </a:r>
            <a:r>
              <a:rPr lang="nl-NL" altLang="nl-NL" dirty="0"/>
              <a:t> arts op</a:t>
            </a:r>
            <a:r>
              <a:rPr lang="nl-NL" altLang="nl-NL" baseline="0" dirty="0"/>
              <a:t> de hoogte brengen</a:t>
            </a:r>
            <a:endParaRPr lang="nl-NL" altLang="nl-NL" dirty="0"/>
          </a:p>
          <a:p>
            <a:r>
              <a:rPr lang="nl-NL" altLang="nl-NL" dirty="0"/>
              <a:t>5 klachten van de </a:t>
            </a:r>
            <a:r>
              <a:rPr lang="nl-NL" altLang="nl-NL" dirty="0" err="1"/>
              <a:t>client</a:t>
            </a:r>
            <a:r>
              <a:rPr lang="nl-NL" altLang="nl-NL" baseline="0" dirty="0"/>
              <a:t> navragen, vit functies, </a:t>
            </a:r>
            <a:r>
              <a:rPr lang="nl-NL" altLang="nl-NL" baseline="0" dirty="0" err="1"/>
              <a:t>dd</a:t>
            </a:r>
            <a:r>
              <a:rPr lang="nl-NL" altLang="nl-NL" baseline="0" dirty="0"/>
              <a:t> arts </a:t>
            </a:r>
            <a:r>
              <a:rPr lang="nl-NL" altLang="nl-NL" baseline="0" dirty="0" err="1"/>
              <a:t>ass</a:t>
            </a:r>
            <a:r>
              <a:rPr lang="nl-NL" altLang="nl-NL" baseline="0" dirty="0"/>
              <a:t> op de hoogte brengen</a:t>
            </a:r>
            <a:endParaRPr lang="nl-NL" altLang="nl-NL" dirty="0"/>
          </a:p>
          <a:p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12042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63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1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3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3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245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87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534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96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64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94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25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37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youtube.com/watch?v=2-PDHUYoc_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youtu.be/iTfgWMihtks" TargetMode="Externa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3232" y="1104514"/>
            <a:ext cx="10993549" cy="755817"/>
          </a:xfrm>
        </p:spPr>
        <p:txBody>
          <a:bodyPr>
            <a:normAutofit fontScale="90000"/>
          </a:bodyPr>
          <a:lstStyle/>
          <a:p>
            <a:r>
              <a:rPr lang="nl-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Centraal Veneuze Katheter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906382" y="2156565"/>
            <a:ext cx="8673427" cy="295146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nl-NL" b="1" dirty="0"/>
              <a:t>                  </a:t>
            </a:r>
            <a:r>
              <a:rPr lang="nl-NL" sz="2200" b="1" dirty="0"/>
              <a:t>Inbrengprocedure</a:t>
            </a:r>
          </a:p>
          <a:p>
            <a:pPr algn="l"/>
            <a:endParaRPr lang="nl-NL" b="1" dirty="0"/>
          </a:p>
          <a:p>
            <a:pPr algn="l"/>
            <a:r>
              <a:rPr lang="nl-NL" b="1" dirty="0"/>
              <a:t>        </a:t>
            </a:r>
            <a:r>
              <a:rPr lang="nl-NL" sz="2600" b="1" dirty="0"/>
              <a:t>Aansluiten </a:t>
            </a:r>
          </a:p>
          <a:p>
            <a:endParaRPr lang="nl-NL" b="1" dirty="0"/>
          </a:p>
          <a:p>
            <a:pPr algn="l"/>
            <a:r>
              <a:rPr lang="nl-NL" b="1" dirty="0"/>
              <a:t>                                          </a:t>
            </a:r>
            <a:r>
              <a:rPr lang="nl-NL" sz="3200" b="1" dirty="0"/>
              <a:t>Verzorging</a:t>
            </a:r>
          </a:p>
          <a:p>
            <a:endParaRPr lang="nl-NL" b="1" dirty="0"/>
          </a:p>
          <a:p>
            <a:pPr algn="l"/>
            <a:r>
              <a:rPr lang="nl-NL" sz="2000" b="1" dirty="0"/>
              <a:t>Indicaties</a:t>
            </a:r>
          </a:p>
          <a:p>
            <a:pPr algn="l"/>
            <a:r>
              <a:rPr lang="nl-NL" b="1" dirty="0"/>
              <a:t>                             </a:t>
            </a:r>
            <a:r>
              <a:rPr lang="nl-NL" sz="2200" b="1" dirty="0"/>
              <a:t>Complicaties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01" y="2986025"/>
            <a:ext cx="3066404" cy="278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6010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Complicaties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Pneumothorax (bij inbrengen, ook dagen erna)</a:t>
            </a:r>
          </a:p>
          <a:p>
            <a:r>
              <a:rPr lang="nl-NL" dirty="0"/>
              <a:t>Infectie</a:t>
            </a:r>
          </a:p>
          <a:p>
            <a:r>
              <a:rPr lang="nl-NL" dirty="0"/>
              <a:t>Overvulling</a:t>
            </a:r>
          </a:p>
          <a:p>
            <a:r>
              <a:rPr lang="nl-NL" dirty="0"/>
              <a:t>Luchtembolie</a:t>
            </a:r>
          </a:p>
          <a:p>
            <a:r>
              <a:rPr lang="nl-NL" dirty="0"/>
              <a:t>Verstopping (trombus)</a:t>
            </a:r>
          </a:p>
          <a:p>
            <a:r>
              <a:rPr lang="nl-NL" dirty="0"/>
              <a:t>Afknikken van de slang</a:t>
            </a:r>
          </a:p>
          <a:p>
            <a:r>
              <a:rPr lang="nl-NL" dirty="0"/>
              <a:t>Bloeding</a:t>
            </a:r>
          </a:p>
          <a:p>
            <a:r>
              <a:rPr lang="nl-NL" dirty="0"/>
              <a:t>Verplaatsing van katheter</a:t>
            </a:r>
          </a:p>
          <a:p>
            <a:r>
              <a:rPr lang="nl-NL" dirty="0"/>
              <a:t>Ritmestoornissen</a:t>
            </a:r>
          </a:p>
        </p:txBody>
      </p:sp>
    </p:spTree>
    <p:extLst>
      <p:ext uri="{BB962C8B-B14F-4D97-AF65-F5344CB8AC3E}">
        <p14:creationId xmlns:p14="http://schemas.microsoft.com/office/powerpoint/2010/main" val="255415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Verzorging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66593" y="803186"/>
            <a:ext cx="6733727" cy="5248622"/>
          </a:xfrm>
        </p:spPr>
        <p:txBody>
          <a:bodyPr>
            <a:normAutofit fontScale="85000" lnSpcReduction="20000"/>
          </a:bodyPr>
          <a:lstStyle/>
          <a:p>
            <a:r>
              <a:rPr lang="nl-NL" dirty="0"/>
              <a:t>Observeer insteekplaats (elke dienst) </a:t>
            </a:r>
          </a:p>
          <a:p>
            <a:pPr lvl="1"/>
            <a:r>
              <a:rPr lang="nl-NL" dirty="0"/>
              <a:t>Roodheid</a:t>
            </a:r>
          </a:p>
          <a:p>
            <a:pPr lvl="1"/>
            <a:r>
              <a:rPr lang="nl-NL" dirty="0"/>
              <a:t>Oedeem</a:t>
            </a:r>
          </a:p>
          <a:p>
            <a:pPr lvl="1"/>
            <a:r>
              <a:rPr lang="nl-NL" dirty="0"/>
              <a:t>Pijn</a:t>
            </a:r>
          </a:p>
          <a:p>
            <a:pPr lvl="1"/>
            <a:r>
              <a:rPr lang="nl-NL" dirty="0"/>
              <a:t>Lekkage</a:t>
            </a:r>
          </a:p>
          <a:p>
            <a:pPr lvl="1"/>
            <a:r>
              <a:rPr lang="nl-NL" dirty="0"/>
              <a:t>Bloeding</a:t>
            </a:r>
          </a:p>
          <a:p>
            <a:r>
              <a:rPr lang="nl-NL" dirty="0"/>
              <a:t>Gebruik transparante pleister (</a:t>
            </a:r>
            <a:r>
              <a:rPr lang="nl-NL" dirty="0" err="1"/>
              <a:t>Tegaderm</a:t>
            </a:r>
            <a:r>
              <a:rPr lang="nl-NL" dirty="0"/>
              <a:t>)</a:t>
            </a:r>
          </a:p>
          <a:p>
            <a:r>
              <a:rPr lang="nl-NL" dirty="0"/>
              <a:t>Observeer huid rondom insteekplaats</a:t>
            </a:r>
          </a:p>
          <a:p>
            <a:r>
              <a:rPr lang="nl-NL" dirty="0"/>
              <a:t>Observeer hechting </a:t>
            </a:r>
          </a:p>
          <a:p>
            <a:pPr lvl="1"/>
            <a:r>
              <a:rPr lang="nl-NL" dirty="0"/>
              <a:t>Intact (lijn verschoven?)</a:t>
            </a:r>
          </a:p>
          <a:p>
            <a:pPr lvl="1"/>
            <a:r>
              <a:rPr lang="nl-NL" dirty="0"/>
              <a:t>Ontstoken</a:t>
            </a:r>
          </a:p>
          <a:p>
            <a:pPr lvl="1"/>
            <a:r>
              <a:rPr lang="nl-NL" dirty="0" err="1"/>
              <a:t>PICClijn</a:t>
            </a:r>
            <a:r>
              <a:rPr lang="nl-NL" dirty="0"/>
              <a:t> heeft geen hechting, fixatie door speciale pleister</a:t>
            </a:r>
          </a:p>
          <a:p>
            <a:r>
              <a:rPr lang="nl-NL" dirty="0"/>
              <a:t>Gebruik 0,5% </a:t>
            </a:r>
            <a:r>
              <a:rPr lang="nl-NL" dirty="0" err="1"/>
              <a:t>Chloorexidine</a:t>
            </a:r>
            <a:r>
              <a:rPr lang="nl-NL" dirty="0"/>
              <a:t> 70% alcohol </a:t>
            </a:r>
          </a:p>
          <a:p>
            <a:r>
              <a:rPr lang="nl-NL" dirty="0"/>
              <a:t>No-</a:t>
            </a:r>
            <a:r>
              <a:rPr lang="nl-NL" dirty="0" err="1"/>
              <a:t>touch</a:t>
            </a:r>
            <a:r>
              <a:rPr lang="nl-NL" dirty="0"/>
              <a:t> methode </a:t>
            </a:r>
          </a:p>
          <a:p>
            <a:pPr lvl="1"/>
            <a:r>
              <a:rPr lang="nl-NL" dirty="0"/>
              <a:t>Steriele handschoenen</a:t>
            </a:r>
          </a:p>
          <a:p>
            <a:pPr lvl="1"/>
            <a:r>
              <a:rPr lang="nl-NL" dirty="0"/>
              <a:t>OF Niet steriele handschoenen + gazen gedrenkt in alcohol</a:t>
            </a:r>
          </a:p>
          <a:p>
            <a:pPr lvl="1"/>
            <a:r>
              <a:rPr lang="nl-NL" dirty="0"/>
              <a:t>Pincet</a:t>
            </a:r>
          </a:p>
          <a:p>
            <a:pPr marL="457200" lvl="1" indent="0">
              <a:buNone/>
            </a:pP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32" y="803186"/>
            <a:ext cx="3366864" cy="19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05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Vervangen Pleister en Lijnen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Pleister</a:t>
            </a:r>
          </a:p>
          <a:p>
            <a:r>
              <a:rPr lang="nl-NL" dirty="0"/>
              <a:t>1x per week</a:t>
            </a:r>
          </a:p>
          <a:p>
            <a:r>
              <a:rPr lang="nl-NL" dirty="0"/>
              <a:t>Eerder bij zichtbare vervuiling </a:t>
            </a:r>
          </a:p>
          <a:p>
            <a:pPr marL="0" indent="0">
              <a:buNone/>
            </a:pPr>
            <a:r>
              <a:rPr lang="nl-NL" dirty="0"/>
              <a:t>of loslaten pleister door zweet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>
                <a:solidFill>
                  <a:schemeClr val="accent1"/>
                </a:solidFill>
              </a:rPr>
              <a:t>Infuuslijnen</a:t>
            </a:r>
          </a:p>
          <a:p>
            <a:r>
              <a:rPr lang="nl-NL" dirty="0"/>
              <a:t>Na</a:t>
            </a:r>
            <a:r>
              <a:rPr lang="nl-NL" dirty="0">
                <a:solidFill>
                  <a:schemeClr val="accent1"/>
                </a:solidFill>
              </a:rPr>
              <a:t> </a:t>
            </a:r>
            <a:r>
              <a:rPr lang="nl-NL" dirty="0"/>
              <a:t>toedienen bloed(producten)</a:t>
            </a:r>
          </a:p>
          <a:p>
            <a:r>
              <a:rPr lang="nl-NL" dirty="0"/>
              <a:t>Bij elke TPV-zak (=1x p/24uur)</a:t>
            </a:r>
          </a:p>
          <a:p>
            <a:r>
              <a:rPr lang="nl-NL" dirty="0"/>
              <a:t>Bij continu infuus: 1x per 4 dagen</a:t>
            </a:r>
          </a:p>
          <a:p>
            <a:r>
              <a:rPr lang="nl-NL" dirty="0"/>
              <a:t>Bij intermitterend infuus: 1x per 24 uur.</a:t>
            </a:r>
          </a:p>
          <a:p>
            <a:endParaRPr lang="nl-NL" dirty="0"/>
          </a:p>
          <a:p>
            <a:r>
              <a:rPr lang="nl-NL" dirty="0"/>
              <a:t>Verwissel met infuuslijnen ook dopjes, kraantjes etc.</a:t>
            </a:r>
          </a:p>
          <a:p>
            <a:r>
              <a:rPr lang="nl-NL" dirty="0"/>
              <a:t>Bij (tijdelijk) ongebruikt lumen – Heparineslot of evt. </a:t>
            </a:r>
            <a:r>
              <a:rPr lang="nl-NL" dirty="0" err="1"/>
              <a:t>Nacl</a:t>
            </a:r>
            <a:r>
              <a:rPr lang="nl-NL" dirty="0"/>
              <a:t> 0,9%</a:t>
            </a:r>
          </a:p>
          <a:p>
            <a:endParaRPr lang="nl-NL" dirty="0"/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461" y="241738"/>
            <a:ext cx="2712615" cy="3531476"/>
          </a:xfrm>
          <a:prstGeom prst="rect">
            <a:avLst/>
          </a:prstGeom>
        </p:spPr>
      </p:pic>
      <p:sp>
        <p:nvSpPr>
          <p:cNvPr id="5" name="Pijl-omlaag 4"/>
          <p:cNvSpPr/>
          <p:nvPr/>
        </p:nvSpPr>
        <p:spPr>
          <a:xfrm>
            <a:off x="10604938" y="672662"/>
            <a:ext cx="304800" cy="683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10184287" y="303330"/>
            <a:ext cx="1450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Evt. Datum</a:t>
            </a:r>
          </a:p>
        </p:txBody>
      </p:sp>
    </p:spTree>
    <p:extLst>
      <p:ext uri="{BB962C8B-B14F-4D97-AF65-F5344CB8AC3E}">
        <p14:creationId xmlns:p14="http://schemas.microsoft.com/office/powerpoint/2010/main" val="357602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Vilans</a:t>
            </a:r>
            <a:r>
              <a:rPr lang="nl-NL" dirty="0"/>
              <a:t> protocol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1186" y="375856"/>
            <a:ext cx="6776048" cy="4430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Lees met </a:t>
            </a:r>
            <a:r>
              <a:rPr lang="en-US" dirty="0" err="1"/>
              <a:t>elkaar</a:t>
            </a:r>
            <a:r>
              <a:rPr lang="en-US" dirty="0"/>
              <a:t> het </a:t>
            </a:r>
            <a:r>
              <a:rPr lang="en-US" dirty="0" err="1"/>
              <a:t>Vilansprotocol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het </a:t>
            </a:r>
            <a:r>
              <a:rPr lang="en-US" dirty="0" err="1"/>
              <a:t>verzorgen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CVK (</a:t>
            </a:r>
            <a:r>
              <a:rPr lang="en-US" dirty="0" err="1"/>
              <a:t>insteekplaats</a:t>
            </a:r>
            <a:r>
              <a:rPr lang="en-US" dirty="0"/>
              <a:t>) door.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Stel</a:t>
            </a:r>
            <a:r>
              <a:rPr lang="en-US" dirty="0"/>
              <a:t> je </a:t>
            </a:r>
            <a:r>
              <a:rPr lang="en-US" dirty="0" err="1"/>
              <a:t>vragen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Bekijk</a:t>
            </a:r>
            <a:r>
              <a:rPr lang="en-US" dirty="0"/>
              <a:t> het </a:t>
            </a:r>
            <a:r>
              <a:rPr lang="en-US" dirty="0" err="1"/>
              <a:t>volgende</a:t>
            </a:r>
            <a:r>
              <a:rPr lang="en-US" dirty="0"/>
              <a:t> </a:t>
            </a:r>
            <a:r>
              <a:rPr lang="en-US" dirty="0" err="1"/>
              <a:t>filmpje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175" y="2349925"/>
            <a:ext cx="3948635" cy="394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30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jdelijke aanduiding voor inhoud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6761" t="17070" r="38475" b="34330"/>
          <a:stretch/>
        </p:blipFill>
        <p:spPr>
          <a:xfrm>
            <a:off x="1140474" y="819806"/>
            <a:ext cx="9769264" cy="574507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794234" y="220717"/>
            <a:ext cx="903889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Verzorging Insteekopening CVK</a:t>
            </a:r>
          </a:p>
        </p:txBody>
      </p:sp>
    </p:spTree>
    <p:extLst>
      <p:ext uri="{BB962C8B-B14F-4D97-AF65-F5344CB8AC3E}">
        <p14:creationId xmlns:p14="http://schemas.microsoft.com/office/powerpoint/2010/main" val="1800087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Aandachtspunten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Uiteinde lumen – klem dicht + Connector(dopje)</a:t>
            </a:r>
          </a:p>
          <a:p>
            <a:pPr lvl="1"/>
            <a:r>
              <a:rPr lang="nl-NL" dirty="0"/>
              <a:t>Voorkomen infecties</a:t>
            </a:r>
          </a:p>
          <a:p>
            <a:pPr lvl="1"/>
            <a:r>
              <a:rPr lang="nl-NL" dirty="0"/>
              <a:t>Voorkomen luchtembolie</a:t>
            </a:r>
          </a:p>
          <a:p>
            <a:r>
              <a:rPr lang="nl-NL" dirty="0"/>
              <a:t>Zo min mogelijk manipulaties</a:t>
            </a:r>
          </a:p>
          <a:p>
            <a:r>
              <a:rPr lang="nl-NL" dirty="0"/>
              <a:t>Zo min mogelijk open verbinding (connectordopje. Geen 3-wegkraantje)</a:t>
            </a:r>
          </a:p>
          <a:p>
            <a:r>
              <a:rPr lang="nl-NL" dirty="0"/>
              <a:t>Gebruik zelfde lumen voor zelfde vloeistof (AB, TPV) (Label lumen)</a:t>
            </a:r>
          </a:p>
          <a:p>
            <a:r>
              <a:rPr lang="nl-NL" dirty="0" err="1"/>
              <a:t>PICClijn</a:t>
            </a:r>
            <a:r>
              <a:rPr lang="nl-NL" dirty="0"/>
              <a:t> moet pushend doorgespoten worden (= anders dan andere </a:t>
            </a:r>
            <a:r>
              <a:rPr lang="nl-NL" dirty="0" err="1"/>
              <a:t>CVK’s</a:t>
            </a:r>
            <a:r>
              <a:rPr lang="nl-NL" dirty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27" y="411572"/>
            <a:ext cx="3237186" cy="268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28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23097" y="644332"/>
            <a:ext cx="11375613" cy="1144921"/>
          </a:xfrm>
          <a:ln/>
        </p:spPr>
        <p:txBody>
          <a:bodyPr vert="horz" lIns="91440" tIns="35206" rIns="91440" bIns="45720" rtlCol="0" anchor="b">
            <a:normAutofit/>
          </a:bodyPr>
          <a:lstStyle/>
          <a:p>
            <a:r>
              <a:rPr lang="nl-NL" dirty="0"/>
              <a:t>Wat doe je bij? Ga opzoek naar de antwoorden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idx="1"/>
          </p:nvPr>
        </p:nvSpPr>
        <p:spPr>
          <a:xfrm>
            <a:off x="4677102" y="994444"/>
            <a:ext cx="6492837" cy="4912370"/>
          </a:xfrm>
          <a:ln/>
        </p:spPr>
        <p:txBody>
          <a:bodyPr vert="horz" lIns="91440" tIns="22403" rIns="91440" bIns="45720" rtlCol="0" anchor="ctr">
            <a:normAutofit fontScale="85000" lnSpcReduction="20000"/>
          </a:bodyPr>
          <a:lstStyle/>
          <a:p>
            <a:pPr marL="612282" indent="-514350">
              <a:buSzPct val="45000"/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nl-NL" altLang="nl-NL" sz="2540" dirty="0"/>
              <a:t>Wat zijn de verschijnselen bij een luchtembolie en wat doe je bij een luchtembolie?</a:t>
            </a:r>
          </a:p>
          <a:p>
            <a:pPr marL="612282" indent="-514350">
              <a:buSzPct val="45000"/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nl-NL" altLang="nl-NL" sz="2540" dirty="0"/>
              <a:t>Wat is het verschil met het vervangen van een infuussysteem </a:t>
            </a:r>
            <a:r>
              <a:rPr lang="nl-NL" altLang="nl-NL" sz="2540" dirty="0" err="1"/>
              <a:t>t.o.v</a:t>
            </a:r>
            <a:r>
              <a:rPr lang="nl-NL" altLang="nl-NL" sz="2540" dirty="0"/>
              <a:t> een perifeer infuus?</a:t>
            </a:r>
          </a:p>
          <a:p>
            <a:pPr marL="612282" indent="-514350">
              <a:buSzPct val="45000"/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nl-NL" altLang="nl-NL" sz="2540" dirty="0"/>
              <a:t>Wat doe je wanneer de infuuspomp hoge druk aangeeft bij een patiënt met een CVK?</a:t>
            </a:r>
          </a:p>
          <a:p>
            <a:pPr marL="612282" indent="-514350">
              <a:buSzPct val="45000"/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nl-NL" altLang="nl-NL" sz="2540" dirty="0"/>
              <a:t>Wat doe je wanneer je ziet dat de lijn van een CVK een stukje uit de insteek steekt maar nog wel vast gehecht zit?</a:t>
            </a:r>
          </a:p>
          <a:p>
            <a:pPr marL="612282" indent="-514350">
              <a:buSzPct val="45000"/>
              <a:buFont typeface="+mj-lt"/>
              <a:buAutoNum type="arabicPeriod"/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nl-NL" altLang="nl-NL" sz="2540" dirty="0"/>
              <a:t>Wat doe je met een pussende insteekopening?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1145628" y="2722179"/>
            <a:ext cx="29849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Zoek op &amp; Bespreek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316" y="4625701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515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664643" y="1213656"/>
            <a:ext cx="8679915" cy="636165"/>
          </a:xfrm>
        </p:spPr>
        <p:txBody>
          <a:bodyPr>
            <a:normAutofit fontScale="90000"/>
          </a:bodyPr>
          <a:lstStyle/>
          <a:p>
            <a:r>
              <a:rPr lang="nl-NL" dirty="0"/>
              <a:t>Insteekplaatsen en Namen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151" y="2178271"/>
            <a:ext cx="2129166" cy="363571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792" y="2178271"/>
            <a:ext cx="2947327" cy="244628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5"/>
          <a:srcRect l="4578" t="4416" r="50234" b="22164"/>
          <a:stretch/>
        </p:blipFill>
        <p:spPr>
          <a:xfrm>
            <a:off x="5644055" y="2178271"/>
            <a:ext cx="2593981" cy="2446281"/>
          </a:xfrm>
          <a:prstGeom prst="rect">
            <a:avLst/>
          </a:prstGeom>
        </p:spPr>
      </p:pic>
      <p:pic>
        <p:nvPicPr>
          <p:cNvPr id="1026" name="Picture 2" descr="Gerelateerde afbee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972" y="2178271"/>
            <a:ext cx="3322580" cy="221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25151" y="5980386"/>
            <a:ext cx="1818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Subclavia katheter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152689" y="5334055"/>
            <a:ext cx="1555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Jugularis</a:t>
            </a:r>
          </a:p>
          <a:p>
            <a:r>
              <a:rPr lang="nl-NL" dirty="0"/>
              <a:t>katheter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421821" y="5431247"/>
            <a:ext cx="1282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Femoralis katheter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0678509" y="4624552"/>
            <a:ext cx="100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Picc</a:t>
            </a:r>
            <a:r>
              <a:rPr lang="nl-NL" dirty="0"/>
              <a:t> Lijn</a:t>
            </a:r>
          </a:p>
        </p:txBody>
      </p:sp>
    </p:spTree>
    <p:extLst>
      <p:ext uri="{BB962C8B-B14F-4D97-AF65-F5344CB8AC3E}">
        <p14:creationId xmlns:p14="http://schemas.microsoft.com/office/powerpoint/2010/main" val="295606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1730199" y="37373"/>
            <a:ext cx="8679915" cy="1748729"/>
          </a:xfrm>
        </p:spPr>
        <p:txBody>
          <a:bodyPr>
            <a:normAutofit/>
          </a:bodyPr>
          <a:lstStyle/>
          <a:p>
            <a:r>
              <a:rPr lang="nl-NL" sz="3600" b="1" dirty="0"/>
              <a:t>Plaats(</a:t>
            </a:r>
            <a:r>
              <a:rPr lang="nl-NL" sz="3600" b="1" dirty="0" err="1"/>
              <a:t>ing</a:t>
            </a:r>
            <a:r>
              <a:rPr lang="nl-NL" sz="3600" b="1" dirty="0"/>
              <a:t>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97082" y="6125838"/>
            <a:ext cx="8673427" cy="483264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Inbrengprocedure: </a:t>
            </a:r>
            <a:r>
              <a:rPr lang="nl-NL" dirty="0">
                <a:solidFill>
                  <a:schemeClr val="tx1"/>
                </a:solidFill>
                <a:hlinkClick r:id="rId2"/>
              </a:rPr>
              <a:t>https://youtu.be/iTfgWMihtks</a:t>
            </a:r>
            <a:endParaRPr lang="nl-NL" dirty="0">
              <a:solidFill>
                <a:schemeClr val="tx1"/>
              </a:solidFill>
            </a:endParaRPr>
          </a:p>
          <a:p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Tijdelijke aanduiding voor inhoud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7" y="2138976"/>
            <a:ext cx="3656393" cy="33595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28" y="690120"/>
            <a:ext cx="5390594" cy="52558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5"/>
          <a:srcRect l="12786" t="15158" r="33335" b="15872"/>
          <a:stretch/>
        </p:blipFill>
        <p:spPr>
          <a:xfrm>
            <a:off x="8775802" y="3741026"/>
            <a:ext cx="3274142" cy="2969342"/>
          </a:xfrm>
          <a:prstGeom prst="rect">
            <a:avLst/>
          </a:prstGeom>
        </p:spPr>
      </p:pic>
      <p:sp>
        <p:nvSpPr>
          <p:cNvPr id="10" name="PIJL-RECHTS 4"/>
          <p:cNvSpPr/>
          <p:nvPr/>
        </p:nvSpPr>
        <p:spPr>
          <a:xfrm>
            <a:off x="7504386" y="4542503"/>
            <a:ext cx="2347536" cy="775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10"/>
          <p:cNvSpPr txBox="1"/>
          <p:nvPr/>
        </p:nvSpPr>
        <p:spPr>
          <a:xfrm>
            <a:off x="9177413" y="1299904"/>
            <a:ext cx="266962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Voordelen plek: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Door grote bloedstroom geen vaatwandirritatie door medicijnen of vloeistoffen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Geen flebitis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311625" y="2794814"/>
            <a:ext cx="1227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Vene Cava Superior</a:t>
            </a:r>
          </a:p>
        </p:txBody>
      </p:sp>
    </p:spTree>
    <p:extLst>
      <p:ext uri="{BB962C8B-B14F-4D97-AF65-F5344CB8AC3E}">
        <p14:creationId xmlns:p14="http://schemas.microsoft.com/office/powerpoint/2010/main" val="1156395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Indicaties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6915" y="303570"/>
            <a:ext cx="6281873" cy="3852897"/>
          </a:xfrm>
        </p:spPr>
        <p:txBody>
          <a:bodyPr/>
          <a:lstStyle/>
          <a:p>
            <a:r>
              <a:rPr lang="nl-NL" dirty="0"/>
              <a:t>Medicijnen die schadelijk zijn voor vaatwand </a:t>
            </a:r>
          </a:p>
          <a:p>
            <a:r>
              <a:rPr lang="nl-NL" dirty="0"/>
              <a:t>Gelijktijdig toedienen onverenigbare medicijnen (meerdere lumen)</a:t>
            </a:r>
          </a:p>
          <a:p>
            <a:r>
              <a:rPr lang="nl-NL" dirty="0"/>
              <a:t>Langdurige medicatietoediening</a:t>
            </a:r>
          </a:p>
          <a:p>
            <a:r>
              <a:rPr lang="nl-NL" dirty="0"/>
              <a:t>Slechte perifere vaten</a:t>
            </a:r>
          </a:p>
          <a:p>
            <a:r>
              <a:rPr lang="nl-NL" dirty="0"/>
              <a:t>Totale Parenterale Voeding (TPV)</a:t>
            </a:r>
          </a:p>
          <a:p>
            <a:r>
              <a:rPr lang="nl-NL" dirty="0"/>
              <a:t>Vochttoediening (grote hoeveelheden)</a:t>
            </a:r>
          </a:p>
          <a:p>
            <a:r>
              <a:rPr lang="nl-NL" dirty="0"/>
              <a:t>Femoralis: kan Hemodialysekatheter (</a:t>
            </a:r>
            <a:r>
              <a:rPr lang="nl-NL" dirty="0" err="1"/>
              <a:t>nierspoelen</a:t>
            </a:r>
            <a:r>
              <a:rPr lang="nl-NL" dirty="0"/>
              <a:t>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361" y="4082894"/>
            <a:ext cx="3674431" cy="267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82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Lumen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98034" y="578068"/>
            <a:ext cx="6281873" cy="1132967"/>
          </a:xfrm>
        </p:spPr>
        <p:txBody>
          <a:bodyPr>
            <a:normAutofit fontScale="92500"/>
          </a:bodyPr>
          <a:lstStyle/>
          <a:p>
            <a:r>
              <a:rPr lang="nl-NL" dirty="0"/>
              <a:t>1, 2,3 of 4 lumen.</a:t>
            </a:r>
          </a:p>
          <a:p>
            <a:pPr lvl="1"/>
            <a:r>
              <a:rPr lang="nl-NL" dirty="0"/>
              <a:t>Onverenigbare medicatie gelijktijdig geven</a:t>
            </a:r>
          </a:p>
          <a:p>
            <a:pPr lvl="1"/>
            <a:r>
              <a:rPr lang="nl-NL" dirty="0"/>
              <a:t>Verschillende producten naast elkaar geven (TPV, Bloed, AB)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44" y="1600960"/>
            <a:ext cx="5264697" cy="39543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9821" y="3717284"/>
            <a:ext cx="2587187" cy="2956786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303283" y="5770179"/>
            <a:ext cx="6716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Medicatie mengt zich pas in het bloed en niet in de </a:t>
            </a:r>
            <a:r>
              <a:rPr lang="nl-NL" dirty="0" err="1"/>
              <a:t>CVKslang</a:t>
            </a:r>
            <a:r>
              <a:rPr lang="nl-NL" dirty="0"/>
              <a:t>. Hierdoor geen interactie.</a:t>
            </a:r>
          </a:p>
        </p:txBody>
      </p:sp>
    </p:spTree>
    <p:extLst>
      <p:ext uri="{BB962C8B-B14F-4D97-AF65-F5344CB8AC3E}">
        <p14:creationId xmlns:p14="http://schemas.microsoft.com/office/powerpoint/2010/main" val="1691546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Termijn</a:t>
            </a:r>
            <a:r>
              <a:rPr lang="en-US" dirty="0"/>
              <a:t> &amp; </a:t>
            </a:r>
            <a:r>
              <a:rPr lang="en-US" dirty="0" err="1"/>
              <a:t>soorten</a:t>
            </a:r>
            <a:r>
              <a:rPr lang="en-US" dirty="0"/>
              <a:t> CVK’s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1"/>
                </a:solidFill>
              </a:rPr>
              <a:t>Korte termijn</a:t>
            </a:r>
            <a:endParaRPr lang="nl-NL" dirty="0">
              <a:solidFill>
                <a:schemeClr val="accent1"/>
              </a:solidFill>
            </a:endParaRPr>
          </a:p>
          <a:p>
            <a:pPr lvl="1"/>
            <a:r>
              <a:rPr lang="nl-NL" dirty="0"/>
              <a:t>&lt; 3 weken</a:t>
            </a:r>
          </a:p>
          <a:p>
            <a:pPr lvl="1"/>
            <a:r>
              <a:rPr lang="nl-NL" dirty="0"/>
              <a:t>niet getunnelde sleutelbeenader- (subclavia) katheter;</a:t>
            </a:r>
          </a:p>
          <a:p>
            <a:pPr lvl="1"/>
            <a:r>
              <a:rPr lang="nl-NL" dirty="0"/>
              <a:t>niet getunnelde halsader- (jugularis) katheter.</a:t>
            </a:r>
          </a:p>
          <a:p>
            <a:r>
              <a:rPr lang="nl-NL" b="1" dirty="0" err="1">
                <a:solidFill>
                  <a:schemeClr val="accent1"/>
                </a:solidFill>
              </a:rPr>
              <a:t>Middenlange</a:t>
            </a:r>
            <a:r>
              <a:rPr lang="nl-NL" b="1" dirty="0">
                <a:solidFill>
                  <a:schemeClr val="accent1"/>
                </a:solidFill>
              </a:rPr>
              <a:t>- of </a:t>
            </a:r>
            <a:r>
              <a:rPr lang="nl-NL" b="1" dirty="0" err="1">
                <a:solidFill>
                  <a:schemeClr val="accent1"/>
                </a:solidFill>
              </a:rPr>
              <a:t>langetermijn</a:t>
            </a:r>
            <a:endParaRPr lang="nl-NL" dirty="0">
              <a:solidFill>
                <a:schemeClr val="accent1"/>
              </a:solidFill>
            </a:endParaRPr>
          </a:p>
          <a:p>
            <a:pPr lvl="1"/>
            <a:r>
              <a:rPr lang="nl-NL" dirty="0"/>
              <a:t> 3 weken tot 6 maanden</a:t>
            </a:r>
          </a:p>
          <a:p>
            <a:pPr lvl="1"/>
            <a:r>
              <a:rPr lang="nl-NL" dirty="0" err="1"/>
              <a:t>Peripheral</a:t>
            </a:r>
            <a:r>
              <a:rPr lang="nl-NL" dirty="0"/>
              <a:t> </a:t>
            </a:r>
            <a:r>
              <a:rPr lang="nl-NL" dirty="0" err="1"/>
              <a:t>Inserted</a:t>
            </a:r>
            <a:r>
              <a:rPr lang="nl-NL" dirty="0"/>
              <a:t> Central </a:t>
            </a:r>
            <a:r>
              <a:rPr lang="nl-NL" dirty="0" err="1"/>
              <a:t>Catheter</a:t>
            </a:r>
            <a:r>
              <a:rPr lang="nl-NL" dirty="0"/>
              <a:t> (PICC).</a:t>
            </a:r>
          </a:p>
          <a:p>
            <a:r>
              <a:rPr lang="nl-NL" b="1" dirty="0">
                <a:solidFill>
                  <a:schemeClr val="accent1"/>
                </a:solidFill>
              </a:rPr>
              <a:t>Langetermijnkatheters</a:t>
            </a:r>
            <a:r>
              <a:rPr lang="nl-NL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nl-NL" dirty="0"/>
              <a:t>&gt; 6 maanden</a:t>
            </a:r>
          </a:p>
          <a:p>
            <a:pPr lvl="1"/>
            <a:r>
              <a:rPr lang="nl-NL" dirty="0"/>
              <a:t>Getunnelde katheters (</a:t>
            </a:r>
            <a:r>
              <a:rPr lang="nl-NL" dirty="0" err="1"/>
              <a:t>Hickman</a:t>
            </a:r>
            <a:r>
              <a:rPr lang="nl-NL" dirty="0"/>
              <a:t>)</a:t>
            </a:r>
          </a:p>
          <a:p>
            <a:pPr lvl="1"/>
            <a:r>
              <a:rPr lang="nl-NL" dirty="0" err="1"/>
              <a:t>Gecufte</a:t>
            </a:r>
            <a:r>
              <a:rPr lang="nl-NL" dirty="0"/>
              <a:t> katheters</a:t>
            </a:r>
          </a:p>
          <a:p>
            <a:pPr lvl="1"/>
            <a:r>
              <a:rPr lang="nl-NL" dirty="0"/>
              <a:t>Port-a-</a:t>
            </a:r>
            <a:r>
              <a:rPr lang="nl-NL" dirty="0" err="1"/>
              <a:t>cath</a:t>
            </a:r>
            <a:br>
              <a:rPr lang="nl-NL" dirty="0"/>
            </a:br>
            <a:endParaRPr lang="en-US" dirty="0"/>
          </a:p>
        </p:txBody>
      </p:sp>
      <p:sp>
        <p:nvSpPr>
          <p:cNvPr id="4" name="Tekstvak 3"/>
          <p:cNvSpPr txBox="1"/>
          <p:nvPr/>
        </p:nvSpPr>
        <p:spPr>
          <a:xfrm>
            <a:off x="888631" y="5925684"/>
            <a:ext cx="105116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NB Inzichten over termijnen verschillen, als er geen complicaties zijn blijft CVK vaak langer zitten</a:t>
            </a:r>
          </a:p>
        </p:txBody>
      </p:sp>
    </p:spTree>
    <p:extLst>
      <p:ext uri="{BB962C8B-B14F-4D97-AF65-F5344CB8AC3E}">
        <p14:creationId xmlns:p14="http://schemas.microsoft.com/office/powerpoint/2010/main" val="399130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Getunnelde Centraal Veneuze Katheter &amp; </a:t>
            </a:r>
            <a:br>
              <a:rPr lang="nl-NL" dirty="0"/>
            </a:br>
            <a:r>
              <a:rPr lang="nl-NL" dirty="0"/>
              <a:t>Port-a-</a:t>
            </a:r>
            <a:r>
              <a:rPr lang="nl-NL" dirty="0" err="1"/>
              <a:t>cath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678660" y="466855"/>
            <a:ext cx="6269591" cy="2360427"/>
          </a:xfrm>
        </p:spPr>
        <p:txBody>
          <a:bodyPr>
            <a:normAutofit/>
          </a:bodyPr>
          <a:lstStyle/>
          <a:p>
            <a:r>
              <a:rPr lang="nl-NL" dirty="0" err="1">
                <a:solidFill>
                  <a:schemeClr val="accent3"/>
                </a:solidFill>
              </a:rPr>
              <a:t>Hickman</a:t>
            </a:r>
            <a:r>
              <a:rPr lang="nl-NL" dirty="0">
                <a:solidFill>
                  <a:schemeClr val="accent3"/>
                </a:solidFill>
              </a:rPr>
              <a:t> katheter </a:t>
            </a:r>
            <a:r>
              <a:rPr lang="nl-NL" dirty="0"/>
              <a:t>(meest bekend van getunnelde CVK)</a:t>
            </a:r>
          </a:p>
          <a:p>
            <a:pPr lvl="1"/>
            <a:r>
              <a:rPr lang="nl-NL" dirty="0"/>
              <a:t>5cm getunneld onder huid door</a:t>
            </a:r>
          </a:p>
          <a:p>
            <a:pPr lvl="1"/>
            <a:r>
              <a:rPr lang="nl-NL" dirty="0"/>
              <a:t>Minder infectiegevoelig</a:t>
            </a:r>
          </a:p>
          <a:p>
            <a:pPr lvl="1"/>
            <a:r>
              <a:rPr lang="nl-NL" dirty="0"/>
              <a:t>Hechting</a:t>
            </a:r>
          </a:p>
          <a:p>
            <a:pPr lvl="1"/>
            <a:r>
              <a:rPr lang="nl-NL" dirty="0" err="1"/>
              <a:t>Cuff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74350" y="3980423"/>
            <a:ext cx="6272022" cy="2383586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accent3"/>
                </a:solidFill>
              </a:rPr>
              <a:t>Port-a-</a:t>
            </a:r>
            <a:r>
              <a:rPr lang="nl-NL" dirty="0" err="1">
                <a:solidFill>
                  <a:schemeClr val="accent3"/>
                </a:solidFill>
              </a:rPr>
              <a:t>cath</a:t>
            </a:r>
            <a:endParaRPr lang="nl-NL" dirty="0">
              <a:solidFill>
                <a:schemeClr val="accent3"/>
              </a:solidFill>
            </a:endParaRPr>
          </a:p>
          <a:p>
            <a:pPr lvl="1"/>
            <a:r>
              <a:rPr lang="nl-NL" dirty="0"/>
              <a:t>Chemotherapie (zorgvragers die vaak geprikt worden)</a:t>
            </a:r>
          </a:p>
          <a:p>
            <a:pPr lvl="1"/>
            <a:r>
              <a:rPr lang="nl-NL" dirty="0" err="1"/>
              <a:t>Grippernaald</a:t>
            </a:r>
            <a:endParaRPr lang="nl-NL" dirty="0"/>
          </a:p>
          <a:p>
            <a:pPr lvl="1"/>
            <a:r>
              <a:rPr lang="nl-NL" dirty="0"/>
              <a:t>&gt; 1 jaar (soms meerdere jaren blijven zitten)</a:t>
            </a:r>
          </a:p>
          <a:p>
            <a:pPr lvl="1"/>
            <a:r>
              <a:rPr lang="nl-NL" dirty="0"/>
              <a:t>2000 x </a:t>
            </a:r>
            <a:r>
              <a:rPr lang="nl-NL" dirty="0" err="1"/>
              <a:t>aangeprikbaar</a:t>
            </a:r>
            <a:endParaRPr lang="nl-NL" dirty="0"/>
          </a:p>
          <a:p>
            <a:pPr lvl="1"/>
            <a:r>
              <a:rPr lang="nl-NL" dirty="0"/>
              <a:t>Specialistische afdelingen (bijscholing verzorging – BIG)</a:t>
            </a:r>
          </a:p>
          <a:p>
            <a:pPr lvl="1"/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3454" y="1224430"/>
            <a:ext cx="4376845" cy="30637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4" y="2423751"/>
            <a:ext cx="4114800" cy="4114800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889000" y="1739503"/>
            <a:ext cx="3500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 err="1">
                <a:solidFill>
                  <a:schemeClr val="bg1"/>
                </a:solidFill>
              </a:rPr>
              <a:t>Hickman</a:t>
            </a:r>
            <a:r>
              <a:rPr lang="nl-NL" sz="2000" dirty="0">
                <a:solidFill>
                  <a:schemeClr val="bg1"/>
                </a:solidFill>
              </a:rPr>
              <a:t> CVK &amp; Port-a-</a:t>
            </a:r>
            <a:r>
              <a:rPr lang="nl-NL" sz="2000" dirty="0" err="1">
                <a:solidFill>
                  <a:schemeClr val="bg1"/>
                </a:solidFill>
              </a:rPr>
              <a:t>cath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E80DF5-F687-40C9-B220-4F408FB9D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2604977"/>
            <a:ext cx="3500828" cy="2204757"/>
          </a:xfrm>
        </p:spPr>
        <p:txBody>
          <a:bodyPr/>
          <a:lstStyle/>
          <a:p>
            <a:r>
              <a:rPr lang="nl-NL" dirty="0"/>
              <a:t>PICC lijn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1AA8D4A7-8C14-4415-8383-419EB4CEE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41281" y="1385094"/>
            <a:ext cx="3629025" cy="1219200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10D53FFD-A4F4-46C7-B4AD-B904858AA2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911702" y="3572541"/>
            <a:ext cx="3933179" cy="2010698"/>
          </a:xfrm>
        </p:spPr>
      </p:pic>
    </p:spTree>
    <p:extLst>
      <p:ext uri="{BB962C8B-B14F-4D97-AF65-F5344CB8AC3E}">
        <p14:creationId xmlns:p14="http://schemas.microsoft.com/office/powerpoint/2010/main" val="1061199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814FF-8DA2-4359-A6CA-19988BD0E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PICC lijn</a:t>
            </a: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DECD465-05A5-4751-A7D6-DD8DE59AB42C}"/>
              </a:ext>
            </a:extLst>
          </p:cNvPr>
          <p:cNvSpPr txBox="1"/>
          <p:nvPr/>
        </p:nvSpPr>
        <p:spPr>
          <a:xfrm>
            <a:off x="4720856" y="723014"/>
            <a:ext cx="712381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Een PICC lijn is een lange flexibele infuusslang die wordt ingebracht in een perifere ader (bovenarm)</a:t>
            </a:r>
          </a:p>
          <a:p>
            <a:endParaRPr lang="nl-NL" dirty="0"/>
          </a:p>
          <a:p>
            <a:r>
              <a:rPr lang="nl-NL" dirty="0"/>
              <a:t>De kathetertip ligt in de bovenste holle ader (vlak bij het hart)</a:t>
            </a:r>
          </a:p>
          <a:p>
            <a:endParaRPr lang="nl-NL" dirty="0"/>
          </a:p>
          <a:p>
            <a:r>
              <a:rPr lang="nl-NL" dirty="0"/>
              <a:t>Via een PICC lijn kan medicatie, bloed en bloedproducten gegeven worden, én bloed afgenomen (dus zonder opnieuw te prikken)</a:t>
            </a:r>
          </a:p>
          <a:p>
            <a:endParaRPr lang="nl-NL" dirty="0"/>
          </a:p>
          <a:p>
            <a:r>
              <a:rPr lang="nl-NL" dirty="0"/>
              <a:t>Een PICC lijn kan tot ongeveer één jaar in het lichaam aanwezig blijven</a:t>
            </a:r>
          </a:p>
          <a:p>
            <a:endParaRPr lang="nl-NL" dirty="0"/>
          </a:p>
          <a:p>
            <a:r>
              <a:rPr lang="nl-NL" dirty="0" err="1"/>
              <a:t>Één</a:t>
            </a:r>
            <a:r>
              <a:rPr lang="nl-NL" dirty="0"/>
              <a:t> keer per week moet de PICC lijn worden doorgespoten met </a:t>
            </a:r>
            <a:r>
              <a:rPr lang="nl-NL" dirty="0" err="1"/>
              <a:t>NaCl</a:t>
            </a:r>
            <a:r>
              <a:rPr lang="nl-NL" dirty="0"/>
              <a:t> 0,9%, in een 10 ml spuit, pulserend</a:t>
            </a:r>
          </a:p>
          <a:p>
            <a:endParaRPr lang="nl-NL" dirty="0"/>
          </a:p>
          <a:p>
            <a:r>
              <a:rPr lang="nl-NL" dirty="0" err="1"/>
              <a:t>Één</a:t>
            </a:r>
            <a:r>
              <a:rPr lang="nl-NL" dirty="0"/>
              <a:t> keer per week de transparante folie vervangen en insteekopening verzorgen</a:t>
            </a:r>
          </a:p>
          <a:p>
            <a:endParaRPr lang="nl-NL" dirty="0"/>
          </a:p>
          <a:p>
            <a:r>
              <a:rPr lang="nl-NL" dirty="0"/>
              <a:t>Complicaties: infectie, trombose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223817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Diepblauw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5971</TotalTime>
  <Words>820</Words>
  <Application>Microsoft Office PowerPoint</Application>
  <PresentationFormat>Breedbeeld</PresentationFormat>
  <Paragraphs>150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Rockwell</vt:lpstr>
      <vt:lpstr>Wingdings</vt:lpstr>
      <vt:lpstr>Atlas</vt:lpstr>
      <vt:lpstr>Centraal Veneuze Katheter</vt:lpstr>
      <vt:lpstr>Insteekplaatsen en Namen</vt:lpstr>
      <vt:lpstr>Plaats(ing)</vt:lpstr>
      <vt:lpstr>Indicaties</vt:lpstr>
      <vt:lpstr>Lumen</vt:lpstr>
      <vt:lpstr>Termijn &amp; soorten CVK’s</vt:lpstr>
      <vt:lpstr>Getunnelde Centraal Veneuze Katheter &amp;  Port-a-cath</vt:lpstr>
      <vt:lpstr>PICC lijn</vt:lpstr>
      <vt:lpstr>PICC lijn  </vt:lpstr>
      <vt:lpstr>Complicaties</vt:lpstr>
      <vt:lpstr>Verzorging</vt:lpstr>
      <vt:lpstr>Vervangen Pleister en Lijnen</vt:lpstr>
      <vt:lpstr>Vilans protocol </vt:lpstr>
      <vt:lpstr>PowerPoint-presentatie</vt:lpstr>
      <vt:lpstr>Aandachtspunten</vt:lpstr>
      <vt:lpstr>Wat doe je bij? Ga opzoek naar de antwoorden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2.4 Vaardigheidstraining het verzorgen van een centrale lijn</dc:title>
  <dc:creator>L B</dc:creator>
  <cp:lastModifiedBy>Corrie Bruintjes</cp:lastModifiedBy>
  <cp:revision>58</cp:revision>
  <dcterms:created xsi:type="dcterms:W3CDTF">2014-09-07T08:28:07Z</dcterms:created>
  <dcterms:modified xsi:type="dcterms:W3CDTF">2021-11-17T12:57:42Z</dcterms:modified>
</cp:coreProperties>
</file>